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6" r:id="rId3"/>
    <p:sldId id="263" r:id="rId4"/>
    <p:sldId id="267" r:id="rId5"/>
    <p:sldId id="257" r:id="rId6"/>
    <p:sldId id="275" r:id="rId7"/>
    <p:sldId id="258" r:id="rId8"/>
    <p:sldId id="260" r:id="rId9"/>
    <p:sldId id="277" r:id="rId10"/>
    <p:sldId id="27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2820" y="258"/>
      </p:cViewPr>
      <p:guideLst>
        <p:guide orient="horz" pos="912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5D-37F4-41F0-1311-EA140E87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4B8DF-956C-E62E-9851-52CFEDF57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B892-7562-FF27-5DD5-478F6B1E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C5DF2-39E8-0F90-0B6B-E7BDE332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69881-DA91-B9E4-3362-D5504A43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11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5573-FF2D-C78C-B0D2-0F993B5E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2C248-BAF9-59C5-9F70-E5CDFD287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85083-9697-FA3D-161C-E269DB8E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A4C1-8C67-1A0C-9B00-C86E59D5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6B020-5C40-4F1C-743B-23F56065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0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2C44B-9175-FDA1-08B9-039BA88ED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49CCD-6F23-6EF6-2893-3E25FFE59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EC32-6896-5EDF-F3BF-8874E270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E0798-4F08-9063-DF1C-26326D36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B282-2598-5EC9-3CE5-C0E50D1C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12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DD5-299A-0369-9642-75182794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2983-D8E9-9331-D6C6-3EE1C023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72378-D1B0-FB34-3E67-1581692E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40AF-BD91-629E-3753-4210A129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9D27-3A3D-5657-FEA0-BC60DCE2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44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74DB-659B-4864-32A0-B4F4B81E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CAC34-5759-3664-6FA7-31950EEE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3F16A-073F-4171-8652-6E2A3110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7715F-7D85-61F9-0BE6-0986A0F6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2BEF-6B5C-DEA5-082B-E983BAF8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42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AD4C-94F2-7C66-8720-A4529C0B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9E84-2649-9A49-4071-7172FFED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F292A-B8B8-86D5-7911-F2B7AF58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5502-F317-29BA-F141-1C020807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600C9-E172-BBC4-CC90-BF868215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B8A0-B8AD-7E13-A2BC-082F6002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79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6A1D-502A-8976-86DF-A7EE3E9A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043D6-AD92-C687-8648-AE2F39EAE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AD510-7AFD-408C-87F0-CC110D6C8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31BF1-C7F3-0E29-9F07-62A303176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9960A-00D2-AFC1-CAC1-E6B4AEC96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1F3EC-361C-97B2-4045-719F39E9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3AB51-C07D-0CE1-DF95-74E6A950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3CFBB-9E0D-9956-B414-6FF3144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10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78FA-DFB7-DCD3-B983-410A8011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70DDC-A4C5-5B32-9283-86B3F70E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F0A58-E0CD-3CB6-B52D-D4DF95B5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0270B-7F43-9A07-2EBC-340184C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11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CAFE8-3223-38DF-9F83-05998896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26A32-035A-7096-0FEE-2B399C2E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83E40-390B-A0FA-EE4A-8CC15F18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5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CA0F-6E6B-C7DF-1A2B-23B1E7D7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FBC0-8E7F-87C6-EC2E-7E433CF4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FA989-7BF5-DF33-0CB8-6101E415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EB091-0ECB-3840-3F3A-E1D4F643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812B-7191-2550-2793-7F4A192B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8809D-D1F3-6569-F8E6-233B068E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55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8569-91CE-4262-D56E-FF33D0C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F021F-39B1-AC9B-6E28-D163D543A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64A8-7C99-4AF2-F856-3CE329CA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AF99B-BE6A-1292-D498-ED19D926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9C826-4F1A-B35F-5510-92EDE457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5BBBB-7E8D-8F4E-CDD3-9D45EBF7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72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AAF-0E0B-393A-E4AB-60FED021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3F7E7-A98B-24E9-38A2-6DFEC5BE3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CB007-A1B6-84D3-1286-6D2D82C44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CB536-AFA4-44CF-F7E6-98BE58F27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ABB6B-2A1F-7C52-1BCF-055872692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75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dataengineering/comments/y8ls9d/isnt_snowflake_exactly_the_same_as_redshift/" TargetMode="External"/><Relationship Id="rId13" Type="http://schemas.openxmlformats.org/officeDocument/2006/relationships/hyperlink" Target="https://www.youtube.com/watch?v=XNrsRVMfj1c&amp;list=TLPQMTExMjIwMjUOjPdRA4ZcmA&amp;index=4" TargetMode="External"/><Relationship Id="rId3" Type="http://schemas.openxmlformats.org/officeDocument/2006/relationships/hyperlink" Target="https://aws.amazon.com/blogs/big-data/amazon-redshift-serverless-adds-higher-base-capacity-of-up-to-1024-rpus/" TargetMode="External"/><Relationship Id="rId7" Type="http://schemas.openxmlformats.org/officeDocument/2006/relationships/hyperlink" Target="https://www.bytebase.com/blog/snowflake-vs-redshift/" TargetMode="External"/><Relationship Id="rId12" Type="http://schemas.openxmlformats.org/officeDocument/2006/relationships/hyperlink" Target="https://docs.aws.amazon.com/redshift/latest/dg/c_challenges_achieving_high_performance_queries.html" TargetMode="External"/><Relationship Id="rId17" Type="http://schemas.openxmlformats.org/officeDocument/2006/relationships/hyperlink" Target="https://d1.awsstatic.com/AWS24003_Self%20Serve%20POC%20Redshift_final.pdf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docs.aws.amazon.com/redshift/latest/dg/c_high_level_system_architectu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52885257/redshift-distkey-sortkey" TargetMode="External"/><Relationship Id="rId11" Type="http://schemas.openxmlformats.org/officeDocument/2006/relationships/hyperlink" Target="https://www.tigerdata.com/learn/columnar-databases-vs-row-oriented-databases-which-to-choose" TargetMode="External"/><Relationship Id="rId5" Type="http://schemas.openxmlformats.org/officeDocument/2006/relationships/hyperlink" Target="https://medium.com/@coffeeandtips.tech/n%C3%A3o-quebre-mais-seus-dashboards-entendendo-distkey-e-sortkey-na-pr%C3%A1tica-f607aea20913" TargetMode="External"/><Relationship Id="rId15" Type="http://schemas.openxmlformats.org/officeDocument/2006/relationships/hyperlink" Target="https://docs.aws.amazon.com/redshift/latest/mgmt/serverless-workload-management.html" TargetMode="External"/><Relationship Id="rId10" Type="http://schemas.openxmlformats.org/officeDocument/2006/relationships/hyperlink" Target="https://www.reddit.com/r/dataengineering/comments/jqh327/columnar_vs_row_based_db_query/" TargetMode="External"/><Relationship Id="rId4" Type="http://schemas.openxmlformats.org/officeDocument/2006/relationships/hyperlink" Target="https://docs.aws.amazon.com/redshift/latest/dg/c_intro_about_redshift.html" TargetMode="External"/><Relationship Id="rId9" Type="http://schemas.openxmlformats.org/officeDocument/2006/relationships/hyperlink" Target="https://stackoverflow.com/questions/45021545/aws-redshift-vs-snowflake-use-cases" TargetMode="External"/><Relationship Id="rId14" Type="http://schemas.openxmlformats.org/officeDocument/2006/relationships/hyperlink" Target="https://www.youtube.com/watch?v=1MnvuNg33pA&amp;list=TLPQMTExMjIwMjUOjPdRA4ZcmA&amp;index=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yellow and black sign with white text">
            <a:extLst>
              <a:ext uri="{FF2B5EF4-FFF2-40B4-BE49-F238E27FC236}">
                <a16:creationId xmlns:a16="http://schemas.microsoft.com/office/drawing/2014/main" id="{04E07AAF-3E1F-9BAE-2925-B06BC6342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41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048E-274C-6A68-2C72-4E3D204BA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DE4F5675-71BF-F9A1-4AD4-006B1599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5760E-FB49-AF71-F76E-6805FAEA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89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14ECF-96C8-04FB-30EB-F53DD6C82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99593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lang="pt-BR" dirty="0">
                <a:hlinkClick r:id="rId3"/>
              </a:rPr>
              <a:t>https://aws.amazon.com/blogs/big-data/amazon-redshift-serverless-adds-higher-base-capacity-of-up-to-1024-rpus/</a:t>
            </a:r>
            <a:endParaRPr lang="pt-BR" dirty="0"/>
          </a:p>
          <a:p>
            <a:r>
              <a:rPr lang="pt-BR" dirty="0">
                <a:hlinkClick r:id="rId4"/>
              </a:rPr>
              <a:t>https://docs.aws.amazon.com/redshift/latest/dg/c_intro_about_redshift.html</a:t>
            </a:r>
            <a:endParaRPr lang="pt-BR" dirty="0"/>
          </a:p>
          <a:p>
            <a:r>
              <a:rPr lang="pt-BR" dirty="0">
                <a:hlinkClick r:id="rId5"/>
              </a:rPr>
              <a:t>https://medium.com/@coffeeandtips.tech/n%C3%A3o-quebre-mais-seus-dashboards-entendendo-distkey-e-sortkey-na-pr%C3%A1tica-f607aea20913</a:t>
            </a:r>
            <a:endParaRPr lang="pt-BR" dirty="0"/>
          </a:p>
          <a:p>
            <a:r>
              <a:rPr lang="pt-BR" dirty="0">
                <a:hlinkClick r:id="rId6"/>
              </a:rPr>
              <a:t>https://stackoverflow.com/questions/52885257/redshift-distkey-sortkey</a:t>
            </a:r>
            <a:endParaRPr lang="pt-BR" dirty="0"/>
          </a:p>
          <a:p>
            <a:r>
              <a:rPr lang="pt-BR" dirty="0">
                <a:hlinkClick r:id="rId7"/>
              </a:rPr>
              <a:t>https://www.bytebase.com/blog/snowflake-vs-redshift/</a:t>
            </a:r>
            <a:endParaRPr lang="pt-BR" dirty="0"/>
          </a:p>
          <a:p>
            <a:r>
              <a:rPr lang="pt-BR" dirty="0">
                <a:hlinkClick r:id="rId8"/>
              </a:rPr>
              <a:t>https://www.reddit.com/r/dataengineering/comments/y8ls9d/isnt_snowflake_exactly_the_same_as_redshift/</a:t>
            </a:r>
            <a:endParaRPr lang="pt-BR" dirty="0"/>
          </a:p>
          <a:p>
            <a:r>
              <a:rPr lang="pt-BR" dirty="0">
                <a:hlinkClick r:id="rId9"/>
              </a:rPr>
              <a:t>https://stackoverflow.com/questions/45021545/aws-redshift-vs-snowflake-use-cases</a:t>
            </a:r>
            <a:endParaRPr lang="pt-BR" dirty="0"/>
          </a:p>
          <a:p>
            <a:r>
              <a:rPr lang="pt-BR" dirty="0">
                <a:hlinkClick r:id="rId10"/>
              </a:rPr>
              <a:t>https://www.reddit.com/r/dataengineering/comments/jqh327/columnar_vs_row_based_db_query/</a:t>
            </a:r>
            <a:endParaRPr lang="pt-BR" dirty="0"/>
          </a:p>
          <a:p>
            <a:r>
              <a:rPr lang="pt-BR" dirty="0">
                <a:hlinkClick r:id="rId11"/>
              </a:rPr>
              <a:t>https://www.tigerdata.com/learn/columnar-databases-vs-row-oriented-databases-which-to-choose</a:t>
            </a:r>
            <a:endParaRPr lang="pt-BR" dirty="0"/>
          </a:p>
          <a:p>
            <a:r>
              <a:rPr lang="pt-BR" dirty="0">
                <a:hlinkClick r:id="rId12"/>
              </a:rPr>
              <a:t>https://docs.aws.amazon.com/redshift/latest/dg/c_challenges_achieving_high_performance_queries.html</a:t>
            </a:r>
            <a:endParaRPr lang="pt-BR" dirty="0"/>
          </a:p>
          <a:p>
            <a:r>
              <a:rPr lang="pt-BR" dirty="0">
                <a:hlinkClick r:id="rId13"/>
              </a:rPr>
              <a:t>https://www.youtube.com/watch?v=XNrsRVMfj1c&amp;list=TLPQMTExMjIwMjUOjPdRA4ZcmA&amp;index=4</a:t>
            </a:r>
            <a:endParaRPr lang="pt-BR" dirty="0"/>
          </a:p>
          <a:p>
            <a:r>
              <a:rPr lang="pt-BR" dirty="0">
                <a:hlinkClick r:id="rId14"/>
              </a:rPr>
              <a:t>https://www.youtube.com/watch?v=1MnvuNg33pA&amp;list=TLPQMTExMjIwMjUOjPdRA4ZcmA&amp;index=6</a:t>
            </a:r>
            <a:endParaRPr lang="pt-BR" dirty="0"/>
          </a:p>
          <a:p>
            <a:r>
              <a:rPr lang="pt-BR" dirty="0">
                <a:hlinkClick r:id="rId15"/>
              </a:rPr>
              <a:t>https://docs.aws.amazon.com/redshift/latest/mgmt/serverless-workload-management.html</a:t>
            </a:r>
            <a:endParaRPr lang="pt-BR" dirty="0"/>
          </a:p>
          <a:p>
            <a:r>
              <a:rPr lang="en-US" dirty="0">
                <a:hlinkClick r:id="rId16"/>
              </a:rPr>
              <a:t>Data warehouse system architecture - Amazon Redshift</a:t>
            </a:r>
            <a:endParaRPr lang="en-US" dirty="0"/>
          </a:p>
          <a:p>
            <a:r>
              <a:rPr lang="en-US" dirty="0">
                <a:hlinkClick r:id="rId17"/>
              </a:rPr>
              <a:t>AWS24003_Self Serve POC Redshift_final.pdf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07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5EFF63BE-7A1C-C2E0-69D8-DBB3E515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A5341-1989-1D40-B3AF-F7976490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52" y="-102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What’s data warehouse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E4DCD0-1D0B-5EC8-F448-6852B82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95" y="1970190"/>
            <a:ext cx="5154201" cy="49632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It’s a system optimized for analytics, not for transactions.</a:t>
            </a:r>
            <a:br>
              <a:rPr lang="en-US" dirty="0"/>
            </a:br>
            <a:r>
              <a:rPr lang="en-US" dirty="0"/>
              <a:t>Instead of handling single records like OLTP databases, a data warehouse handles </a:t>
            </a:r>
            <a:r>
              <a:rPr lang="en-US" b="1" dirty="0"/>
              <a:t>huge scans</a:t>
            </a:r>
            <a:r>
              <a:rPr lang="en-US" dirty="0"/>
              <a:t>, </a:t>
            </a:r>
            <a:r>
              <a:rPr lang="en-US" b="1" dirty="0"/>
              <a:t>aggregations</a:t>
            </a:r>
            <a:r>
              <a:rPr lang="en-US" dirty="0"/>
              <a:t>, and </a:t>
            </a:r>
            <a:r>
              <a:rPr lang="en-US" b="1" dirty="0"/>
              <a:t>complex queries across millions/billions of rows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 descr="A group of barrels and arrows&#10;&#10;AI-generated content may be incorrect.">
            <a:extLst>
              <a:ext uri="{FF2B5EF4-FFF2-40B4-BE49-F238E27FC236}">
                <a16:creationId xmlns:a16="http://schemas.microsoft.com/office/drawing/2014/main" id="{49FCC0FC-860D-8987-CE7E-6BC5F531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71" y="1970190"/>
            <a:ext cx="5288700" cy="29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EDA4AA75-B1F9-693E-048B-0C278752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91967-C14F-B5FA-79DA-EAC87AB8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54" y="-22841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What’s Redshift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6823-5F86-4098-2DDE-AC4203DD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532" y="2181397"/>
            <a:ext cx="461309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Redshift is AWS’s fully managed data warehouse optimized for </a:t>
            </a:r>
            <a:r>
              <a:rPr lang="en-US" b="1" dirty="0"/>
              <a:t>massive parallel processing</a:t>
            </a:r>
            <a:r>
              <a:rPr lang="en-US" dirty="0"/>
              <a:t> (MPP) and </a:t>
            </a:r>
            <a:r>
              <a:rPr lang="en-US" b="1" dirty="0"/>
              <a:t>distributed columnar storage</a:t>
            </a:r>
            <a:r>
              <a:rPr lang="en-US" dirty="0"/>
              <a:t>.</a:t>
            </a:r>
          </a:p>
        </p:txBody>
      </p:sp>
      <p:pic>
        <p:nvPicPr>
          <p:cNvPr id="8" name="Picture 7" descr="A computer servers connected to each other&#10;&#10;AI-generated content may be incorrect.">
            <a:extLst>
              <a:ext uri="{FF2B5EF4-FFF2-40B4-BE49-F238E27FC236}">
                <a16:creationId xmlns:a16="http://schemas.microsoft.com/office/drawing/2014/main" id="{08E5F597-929F-0927-643D-51C69836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3" y="2099203"/>
            <a:ext cx="4550749" cy="32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0CA6CFC8-1749-2334-3F55-B9BE49A5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-8144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399B5-BB4D-84F8-FBD6-7EA50AAA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48" y="-20548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Key Characteristic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80D78-DE98-71FA-F218-35233EE83E4A}"/>
              </a:ext>
            </a:extLst>
          </p:cNvPr>
          <p:cNvSpPr txBox="1"/>
          <p:nvPr/>
        </p:nvSpPr>
        <p:spPr>
          <a:xfrm>
            <a:off x="516580" y="1332187"/>
            <a:ext cx="11093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Columnar tables </a:t>
            </a:r>
            <a:r>
              <a:rPr lang="en-US" sz="2800" dirty="0"/>
              <a:t>are a core characteristic of Redshift and modern data warehouses because they allow </a:t>
            </a:r>
            <a:r>
              <a:rPr lang="en-US" sz="2800" b="1" dirty="0"/>
              <a:t>fast scans</a:t>
            </a:r>
            <a:r>
              <a:rPr lang="en-US" sz="2800" dirty="0"/>
              <a:t>, </a:t>
            </a:r>
            <a:r>
              <a:rPr lang="en-US" sz="2800" b="1" dirty="0"/>
              <a:t>high compression</a:t>
            </a:r>
            <a:r>
              <a:rPr lang="en-US" sz="2800" dirty="0"/>
              <a:t>, and </a:t>
            </a:r>
            <a:r>
              <a:rPr lang="en-US" sz="2800" b="1" dirty="0"/>
              <a:t>efficient analytical queries</a:t>
            </a:r>
            <a:r>
              <a:rPr lang="en-US" sz="2800" dirty="0"/>
              <a:t>.</a:t>
            </a:r>
            <a:endParaRPr lang="pt-B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79030-26F1-7A5B-8451-104ECF2DE6BC}"/>
              </a:ext>
            </a:extLst>
          </p:cNvPr>
          <p:cNvSpPr txBox="1"/>
          <p:nvPr/>
        </p:nvSpPr>
        <p:spPr>
          <a:xfrm rot="20700311">
            <a:off x="1605060" y="3815321"/>
            <a:ext cx="3041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SELECT</a:t>
            </a:r>
            <a:r>
              <a:rPr lang="en-US" sz="2400" b="1" dirty="0"/>
              <a:t> name, </a:t>
            </a:r>
            <a:r>
              <a:rPr lang="en-US" sz="2400" b="1" dirty="0" err="1"/>
              <a:t>os</a:t>
            </a:r>
            <a:r>
              <a:rPr lang="en-US" sz="2400" b="1" dirty="0"/>
              <a:t>, </a:t>
            </a:r>
            <a:r>
              <a:rPr lang="en-US" sz="2400" b="1" dirty="0" err="1"/>
              <a:t>why_os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FROM</a:t>
            </a:r>
            <a:r>
              <a:rPr lang="en-US" sz="2400" b="1" dirty="0"/>
              <a:t> people;</a:t>
            </a:r>
          </a:p>
          <a:p>
            <a:endParaRPr lang="pt-BR" dirty="0"/>
          </a:p>
        </p:txBody>
      </p:sp>
      <p:pic>
        <p:nvPicPr>
          <p:cNvPr id="12" name="Picture 11" descr="A yellow board with black text&#10;&#10;AI-generated content may be incorrect.">
            <a:extLst>
              <a:ext uri="{FF2B5EF4-FFF2-40B4-BE49-F238E27FC236}">
                <a16:creationId xmlns:a16="http://schemas.microsoft.com/office/drawing/2014/main" id="{00D72F64-9C51-8934-35A7-49232046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83" y="2807415"/>
            <a:ext cx="6585607" cy="1683437"/>
          </a:xfrm>
          <a:prstGeom prst="rect">
            <a:avLst/>
          </a:prstGeom>
        </p:spPr>
      </p:pic>
      <p:pic>
        <p:nvPicPr>
          <p:cNvPr id="14" name="Picture 13" descr="A yellow board with writing on it&#10;&#10;AI-generated content may be incorrect.">
            <a:extLst>
              <a:ext uri="{FF2B5EF4-FFF2-40B4-BE49-F238E27FC236}">
                <a16:creationId xmlns:a16="http://schemas.microsoft.com/office/drawing/2014/main" id="{B5EDFD97-ECC0-EB49-B687-06D639B2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78" y="4761717"/>
            <a:ext cx="6291708" cy="187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EC29-AB20-6E06-F08D-7265241D8089}"/>
              </a:ext>
            </a:extLst>
          </p:cNvPr>
          <p:cNvSpPr txBox="1"/>
          <p:nvPr/>
        </p:nvSpPr>
        <p:spPr>
          <a:xfrm>
            <a:off x="5476665" y="2671456"/>
            <a:ext cx="159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row oriented</a:t>
            </a:r>
          </a:p>
          <a:p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FBD29-6EA5-23E0-DE82-D2BD4364C0A4}"/>
              </a:ext>
            </a:extLst>
          </p:cNvPr>
          <p:cNvSpPr txBox="1"/>
          <p:nvPr/>
        </p:nvSpPr>
        <p:spPr>
          <a:xfrm>
            <a:off x="5476665" y="4540611"/>
            <a:ext cx="196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 oriented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099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ACC7D55E-568E-16A0-25BC-780935A8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02E6D-082F-A134-5B05-1FBBA900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79" y="-10274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Comparison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06752C4-B7CF-8D7B-5400-6885F030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70" y="1396430"/>
            <a:ext cx="10233060" cy="3880321"/>
          </a:xfrm>
          <a:prstGeom prst="rect">
            <a:avLst/>
          </a:prstGeom>
        </p:spPr>
      </p:pic>
      <p:pic>
        <p:nvPicPr>
          <p:cNvPr id="27" name="Picture 26" descr="A machine and cloud on a scale&#10;&#10;AI-generated content may be incorrect.">
            <a:extLst>
              <a:ext uri="{FF2B5EF4-FFF2-40B4-BE49-F238E27FC236}">
                <a16:creationId xmlns:a16="http://schemas.microsoft.com/office/drawing/2014/main" id="{EAB5CDB7-E8C5-EC08-7FBE-14B12F627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2388">
            <a:off x="-17122" y="4767208"/>
            <a:ext cx="3291768" cy="2183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411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EB4E-5461-F65F-D1CC-BA42444C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A94046D7-A10D-DD14-46CD-687F581EF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E8943A-D802-7E6C-C21A-BD87D9A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27" y="-2054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Trade-offs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cartoon of a person standing in a crossroad&#10;&#10;AI-generated content may be incorrect.">
            <a:extLst>
              <a:ext uri="{FF2B5EF4-FFF2-40B4-BE49-F238E27FC236}">
                <a16:creationId xmlns:a16="http://schemas.microsoft.com/office/drawing/2014/main" id="{702D25C5-EF1F-5567-B06F-9DBCAE3B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6" y="4631727"/>
            <a:ext cx="3516937" cy="2349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924DE048-013D-ADDE-31DB-6DB49C30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6" y="1386156"/>
            <a:ext cx="10657143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D9DB785E-642A-1E3B-D828-D8E818F2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D59CF-C026-6E14-E00C-8701FBE8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0" y="-10274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8" name="Picture 7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B573B40-BBAF-B5FD-3837-703D287D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122" y="1438589"/>
            <a:ext cx="5421389" cy="5240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861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307E57D2-BD84-A0FA-4B42-13F4ABD5D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77CB3-CA66-7F04-431D-EBD5578F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3" y="-10274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Serverless</a:t>
            </a:r>
          </a:p>
        </p:txBody>
      </p:sp>
      <p:pic>
        <p:nvPicPr>
          <p:cNvPr id="6" name="Picture 5" descr="A yellow sign with a cloud and a computer&#10;&#10;AI-generated content may be incorrect.">
            <a:extLst>
              <a:ext uri="{FF2B5EF4-FFF2-40B4-BE49-F238E27FC236}">
                <a16:creationId xmlns:a16="http://schemas.microsoft.com/office/drawing/2014/main" id="{C30E2463-5E2C-2FAA-C1C2-F9E4502D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44" y="1684106"/>
            <a:ext cx="5851442" cy="37509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B163F-B441-0C25-5811-49E66B9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22545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Based on RPUs</a:t>
            </a:r>
          </a:p>
          <a:p>
            <a:pPr algn="just"/>
            <a:r>
              <a:rPr lang="pt-BR" dirty="0"/>
              <a:t>1 RPU = 16 GB of memory</a:t>
            </a:r>
          </a:p>
          <a:p>
            <a:pPr algn="just"/>
            <a:r>
              <a:rPr lang="pt-BR" dirty="0"/>
              <a:t>Billed </a:t>
            </a:r>
            <a:r>
              <a:rPr lang="en-US" dirty="0"/>
              <a:t>per second for the RPU-hours consumed during active workloads, with a minimum charge of 60 seconds per query.</a:t>
            </a:r>
            <a:endParaRPr lang="pt-BR" dirty="0"/>
          </a:p>
          <a:p>
            <a:pPr algn="just"/>
            <a:r>
              <a:rPr lang="pt-BR" dirty="0"/>
              <a:t>Up to 1024 RPUs</a:t>
            </a:r>
          </a:p>
          <a:p>
            <a:pPr algn="just"/>
            <a:r>
              <a:rPr lang="pt-BR" dirty="0"/>
              <a:t>Autoscaling works with performance set to “Price-performance target”</a:t>
            </a:r>
          </a:p>
        </p:txBody>
      </p:sp>
    </p:spTree>
    <p:extLst>
      <p:ext uri="{BB962C8B-B14F-4D97-AF65-F5344CB8AC3E}">
        <p14:creationId xmlns:p14="http://schemas.microsoft.com/office/powerpoint/2010/main" val="232803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8C899119-4BE4-756A-AE2E-D6FC98FEC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AF854-00A6-D4AB-C797-3AE0D9AC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89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8" name="running-a-query-std-table-faster">
            <a:hlinkClick r:id="" action="ppaction://media"/>
            <a:extLst>
              <a:ext uri="{FF2B5EF4-FFF2-40B4-BE49-F238E27FC236}">
                <a16:creationId xmlns:a16="http://schemas.microsoft.com/office/drawing/2014/main" id="{E1F82B71-9A76-7D6D-3C1F-F121E8D8A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1115" y="1110880"/>
            <a:ext cx="10043583" cy="56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13531</TotalTime>
  <Words>428</Words>
  <Application>Microsoft Office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What’s data warehouse</vt:lpstr>
      <vt:lpstr>What’s Redshift</vt:lpstr>
      <vt:lpstr>Key Characteristic</vt:lpstr>
      <vt:lpstr>Comparison</vt:lpstr>
      <vt:lpstr>Trade-offs</vt:lpstr>
      <vt:lpstr>Architecture</vt:lpstr>
      <vt:lpstr>Serverless</vt:lpstr>
      <vt:lpstr>Live Demo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Jeferson Lemos</dc:creator>
  <cp:lastModifiedBy>Jeferson Lemos</cp:lastModifiedBy>
  <cp:revision>7</cp:revision>
  <dcterms:created xsi:type="dcterms:W3CDTF">2025-11-26T00:56:25Z</dcterms:created>
  <dcterms:modified xsi:type="dcterms:W3CDTF">2025-12-11T19:25:12Z</dcterms:modified>
</cp:coreProperties>
</file>